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8288000" cy="10287000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League Spartan" panose="020B0604020202020204" charset="0"/>
      <p:regular r:id="rId17"/>
    </p:embeddedFont>
    <p:embeddedFont>
      <p:font typeface="League Spartan Bold" panose="020B0604020202020204" charset="0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178"/>
    <a:srgbClr val="A30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8" d="100"/>
          <a:sy n="58" d="100"/>
        </p:scale>
        <p:origin x="75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ibrahim\Desktop\AoC%20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League Spartan" panose="00000800000000000000" charset="0"/>
                <a:ea typeface="+mn-ea"/>
                <a:cs typeface="+mn-cs"/>
              </a:defRPr>
            </a:pPr>
            <a:r>
              <a:rPr lang="en-GB" sz="2000" b="0" i="0" u="none" strike="noStrike" kern="1200" spc="0" baseline="0" dirty="0" err="1">
                <a:solidFill>
                  <a:srgbClr val="A30F79"/>
                </a:solidFill>
                <a:latin typeface="League Spartan" panose="00000800000000000000" charset="0"/>
              </a:rPr>
              <a:t>Mwyafrif</a:t>
            </a:r>
            <a:r>
              <a:rPr lang="en-GB" sz="2000" b="0" i="0" u="none" strike="noStrike" kern="1200" spc="0" baseline="0" dirty="0">
                <a:solidFill>
                  <a:srgbClr val="A30F79"/>
                </a:solidFill>
                <a:latin typeface="League Spartan" panose="00000800000000000000" charset="0"/>
              </a:rPr>
              <a:t> </a:t>
            </a:r>
            <a:r>
              <a:rPr lang="en-GB" sz="2000" b="0" i="0" u="none" strike="noStrike" kern="1200" spc="0" baseline="0" dirty="0" err="1">
                <a:solidFill>
                  <a:srgbClr val="A30F79"/>
                </a:solidFill>
                <a:latin typeface="League Spartan" panose="00000800000000000000" charset="0"/>
              </a:rPr>
              <a:t>Byd-eang</a:t>
            </a:r>
            <a:r>
              <a:rPr lang="en-GB" sz="2000" b="0" i="0" u="none" strike="noStrike" kern="1200" spc="0" baseline="0" dirty="0">
                <a:solidFill>
                  <a:srgbClr val="A30F79"/>
                </a:solidFill>
                <a:latin typeface="League Spartan" panose="00000800000000000000" charset="0"/>
              </a:rPr>
              <a:t> 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prstClr val="black">
                    <a:lumMod val="65000"/>
                    <a:lumOff val="35000"/>
                  </a:prstClr>
                </a:solidFill>
                <a:latin typeface="League Spartan" panose="00000800000000000000" charset="0"/>
              </a:defRPr>
            </a:pPr>
            <a:r>
              <a:rPr lang="en-GB" sz="2000" dirty="0" err="1">
                <a:solidFill>
                  <a:srgbClr val="A30F79"/>
                </a:solidFill>
                <a:latin typeface="League Spartan" panose="00000800000000000000" charset="0"/>
              </a:rPr>
              <a:t>Ethnigrwydd</a:t>
            </a:r>
            <a:r>
              <a:rPr lang="en-GB" sz="2000" dirty="0">
                <a:solidFill>
                  <a:srgbClr val="A30F79"/>
                </a:solidFill>
                <a:latin typeface="League Spartan" panose="00000800000000000000" charset="0"/>
              </a:rPr>
              <a:t> </a:t>
            </a:r>
            <a:r>
              <a:rPr lang="en-GB" sz="2000" dirty="0">
                <a:solidFill>
                  <a:srgbClr val="512178"/>
                </a:solidFill>
                <a:latin typeface="League Spartan" panose="00000800000000000000" charset="0"/>
              </a:rPr>
              <a:t>Global</a:t>
            </a:r>
            <a:r>
              <a:rPr lang="en-GB" sz="2000" baseline="0" dirty="0">
                <a:solidFill>
                  <a:srgbClr val="512178"/>
                </a:solidFill>
                <a:latin typeface="League Spartan" panose="00000800000000000000" charset="0"/>
              </a:rPr>
              <a:t> Majority % Ethnicity</a:t>
            </a:r>
            <a:endParaRPr lang="en-GB" sz="2000" dirty="0">
              <a:solidFill>
                <a:srgbClr val="512178"/>
              </a:solidFill>
              <a:latin typeface="League Spartan" panose="00000800000000000000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League Spartan" panose="0000080000000000000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30F79"/>
              </a:solidFill>
              <a:ln>
                <a:solidFill>
                  <a:srgbClr val="A30F7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4B-424E-B1D5-851C479576C8}"/>
              </c:ext>
            </c:extLst>
          </c:dPt>
          <c:dPt>
            <c:idx val="1"/>
            <c:invertIfNegative val="0"/>
            <c:bubble3D val="0"/>
            <c:spPr>
              <a:solidFill>
                <a:srgbClr val="A30F79"/>
              </a:solidFill>
              <a:ln>
                <a:solidFill>
                  <a:srgbClr val="A30F7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44B-424E-B1D5-851C479576C8}"/>
              </c:ext>
            </c:extLst>
          </c:dPt>
          <c:dPt>
            <c:idx val="2"/>
            <c:invertIfNegative val="0"/>
            <c:bubble3D val="0"/>
            <c:spPr>
              <a:solidFill>
                <a:srgbClr val="A30F79"/>
              </a:solidFill>
              <a:ln>
                <a:solidFill>
                  <a:srgbClr val="A30F7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4B-424E-B1D5-851C479576C8}"/>
              </c:ext>
            </c:extLst>
          </c:dPt>
          <c:dPt>
            <c:idx val="3"/>
            <c:invertIfNegative val="0"/>
            <c:bubble3D val="0"/>
            <c:spPr>
              <a:solidFill>
                <a:srgbClr val="A30F79"/>
              </a:solidFill>
              <a:ln>
                <a:solidFill>
                  <a:srgbClr val="A30F7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44B-424E-B1D5-851C479576C8}"/>
              </c:ext>
            </c:extLst>
          </c:dPt>
          <c:dPt>
            <c:idx val="4"/>
            <c:invertIfNegative val="0"/>
            <c:bubble3D val="0"/>
            <c:spPr>
              <a:solidFill>
                <a:srgbClr val="512178"/>
              </a:solidFill>
              <a:ln>
                <a:solidFill>
                  <a:srgbClr val="5121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44B-424E-B1D5-851C479576C8}"/>
              </c:ext>
            </c:extLst>
          </c:dPt>
          <c:dPt>
            <c:idx val="5"/>
            <c:invertIfNegative val="0"/>
            <c:bubble3D val="0"/>
            <c:spPr>
              <a:solidFill>
                <a:srgbClr val="512178"/>
              </a:solidFill>
              <a:ln>
                <a:solidFill>
                  <a:srgbClr val="5121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444B-424E-B1D5-851C479576C8}"/>
              </c:ext>
            </c:extLst>
          </c:dPt>
          <c:dPt>
            <c:idx val="6"/>
            <c:invertIfNegative val="0"/>
            <c:bubble3D val="0"/>
            <c:spPr>
              <a:solidFill>
                <a:srgbClr val="512178"/>
              </a:solidFill>
              <a:ln>
                <a:solidFill>
                  <a:srgbClr val="5121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44B-424E-B1D5-851C479576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eague Spartan" panose="00000800000000000000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Sheet1!$A$3:$A$9</c:f>
              <c:strCache>
                <c:ptCount val="7"/>
                <c:pt idx="0">
                  <c:v>Wales</c:v>
                </c:pt>
                <c:pt idx="1">
                  <c:v>Wales 2051</c:v>
                </c:pt>
                <c:pt idx="2">
                  <c:v>Cardiff</c:v>
                </c:pt>
                <c:pt idx="3">
                  <c:v>Pupils aged 5 and over</c:v>
                </c:pt>
                <c:pt idx="4">
                  <c:v>FE Lectuers</c:v>
                </c:pt>
                <c:pt idx="5">
                  <c:v>FE Learning Support Workers</c:v>
                </c:pt>
                <c:pt idx="6">
                  <c:v>Work Based Learning</c:v>
                </c:pt>
              </c:strCache>
            </c:strRef>
          </c:cat>
          <c:val>
            <c:numRef>
              <c:f>Sheet1!$B$3:$B$9</c:f>
              <c:numCache>
                <c:formatCode>General</c:formatCode>
                <c:ptCount val="7"/>
                <c:pt idx="0">
                  <c:v>9.4</c:v>
                </c:pt>
                <c:pt idx="1">
                  <c:v>33.1</c:v>
                </c:pt>
                <c:pt idx="2">
                  <c:v>26.4</c:v>
                </c:pt>
                <c:pt idx="3">
                  <c:v>13.6</c:v>
                </c:pt>
                <c:pt idx="4">
                  <c:v>4.0999999999999996</c:v>
                </c:pt>
                <c:pt idx="5">
                  <c:v>7.2</c:v>
                </c:pt>
                <c:pt idx="6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B-424E-B1D5-851C47957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2948223"/>
        <c:axId val="685963311"/>
      </c:barChart>
      <c:catAx>
        <c:axId val="63294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12178"/>
                </a:solidFill>
                <a:latin typeface="League Spartan" panose="00000800000000000000" charset="0"/>
                <a:ea typeface="+mn-ea"/>
                <a:cs typeface="+mn-cs"/>
              </a:defRPr>
            </a:pPr>
            <a:endParaRPr lang="en-US"/>
          </a:p>
        </c:txPr>
        <c:crossAx val="685963311"/>
        <c:crosses val="autoZero"/>
        <c:auto val="1"/>
        <c:lblAlgn val="ctr"/>
        <c:lblOffset val="100"/>
        <c:noMultiLvlLbl val="0"/>
      </c:catAx>
      <c:valAx>
        <c:axId val="68596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eague Spartan" panose="00000800000000000000" charset="0"/>
                <a:ea typeface="+mn-ea"/>
                <a:cs typeface="+mn-cs"/>
              </a:defRPr>
            </a:pPr>
            <a:endParaRPr lang="en-US"/>
          </a:p>
        </c:txPr>
        <c:crossAx val="63294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DEA53-8AF0-4D85-9362-F5F2BF59AEC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8F482-7544-4148-8A95-122CB666FB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223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8F482-7544-4148-8A95-122CB666FB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3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8F482-7544-4148-8A95-122CB666FB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47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8F482-7544-4148-8A95-122CB666FB4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249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8F482-7544-4148-8A95-122CB666FB4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426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8F482-7544-4148-8A95-122CB666FB4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05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8F482-7544-4148-8A95-122CB666FB4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37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1727354" y="1028700"/>
            <a:ext cx="5531946" cy="2286780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1028700" y="7802915"/>
            <a:ext cx="14351455" cy="4314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511">
                <a:solidFill>
                  <a:srgbClr val="A30F79"/>
                </a:solidFill>
                <a:latin typeface="League Spartan"/>
              </a:rPr>
              <a:t>Llais addysg bellach yng Nghymru  | </a:t>
            </a:r>
            <a:r>
              <a:rPr lang="en-US" sz="2511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511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1592021"/>
            <a:ext cx="9539582" cy="12151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948"/>
              </a:lnSpc>
            </a:pPr>
            <a:r>
              <a:rPr lang="en-US" sz="3534" dirty="0" err="1">
                <a:solidFill>
                  <a:srgbClr val="A30F79"/>
                </a:solidFill>
                <a:latin typeface="League Spartan"/>
              </a:rPr>
              <a:t>Cynhadledd</a:t>
            </a:r>
            <a:r>
              <a:rPr lang="en-US" sz="3534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3534" dirty="0" err="1">
                <a:solidFill>
                  <a:srgbClr val="A30F79"/>
                </a:solidFill>
                <a:latin typeface="League Spartan"/>
              </a:rPr>
              <a:t>Flynyddol</a:t>
            </a:r>
            <a:r>
              <a:rPr lang="en-US" sz="3534" dirty="0">
                <a:solidFill>
                  <a:srgbClr val="A30F79"/>
                </a:solidFill>
                <a:latin typeface="League Spartan"/>
              </a:rPr>
              <a:t> 2023 </a:t>
            </a:r>
          </a:p>
          <a:p>
            <a:pPr algn="just">
              <a:lnSpc>
                <a:spcPts val="4948"/>
              </a:lnSpc>
            </a:pPr>
            <a:r>
              <a:rPr lang="en-US" sz="3534" dirty="0">
                <a:solidFill>
                  <a:srgbClr val="512178"/>
                </a:solidFill>
                <a:latin typeface="League Spartan"/>
              </a:rPr>
              <a:t>Annual Conference 2023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28700" y="4202089"/>
            <a:ext cx="14989858" cy="18256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</a:p>
          <a:p>
            <a:pPr>
              <a:lnSpc>
                <a:spcPts val="4897"/>
              </a:lnSpc>
            </a:pPr>
            <a:endParaRPr lang="en-US" sz="3498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173200" y="402992"/>
            <a:ext cx="3801042" cy="1571264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533400" y="9473247"/>
            <a:ext cx="14351455" cy="413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Llais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addysg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bellach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yng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Nghymru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 | </a:t>
            </a:r>
            <a:r>
              <a:rPr lang="en-US" sz="2000" dirty="0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000" dirty="0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3400" y="571500"/>
            <a:ext cx="14989858" cy="1234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  <p:pic>
        <p:nvPicPr>
          <p:cNvPr id="1026" name="Picture 2" descr="CAVC Group - Cardiff and Vale College">
            <a:extLst>
              <a:ext uri="{FF2B5EF4-FFF2-40B4-BE49-F238E27FC236}">
                <a16:creationId xmlns:a16="http://schemas.microsoft.com/office/drawing/2014/main" id="{F40358A5-8F96-62E7-F868-000D41608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00" y="8508999"/>
            <a:ext cx="30099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| Educators wales">
            <a:extLst>
              <a:ext uri="{FF2B5EF4-FFF2-40B4-BE49-F238E27FC236}">
                <a16:creationId xmlns:a16="http://schemas.microsoft.com/office/drawing/2014/main" id="{2773FB4A-4944-FDE8-FAA4-B1A6DE60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498" y="8945117"/>
            <a:ext cx="2718102" cy="9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D18F3A-EE0B-CC0B-A4DE-EBFFE65F4269}"/>
              </a:ext>
            </a:extLst>
          </p:cNvPr>
          <p:cNvSpPr txBox="1"/>
          <p:nvPr/>
        </p:nvSpPr>
        <p:spPr>
          <a:xfrm>
            <a:off x="1649071" y="4214185"/>
            <a:ext cx="14989858" cy="24910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Croeso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Welcome</a:t>
            </a: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Mike James –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Prif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Weithredwr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: Coleg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Caerdydd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a’r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Fro</a:t>
            </a:r>
            <a:endParaRPr lang="en-US" sz="3498" dirty="0">
              <a:solidFill>
                <a:srgbClr val="512178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Mike James – CEO: Cardiff &amp; Vale College</a:t>
            </a:r>
          </a:p>
        </p:txBody>
      </p:sp>
    </p:spTree>
    <p:extLst>
      <p:ext uri="{BB962C8B-B14F-4D97-AF65-F5344CB8AC3E}">
        <p14:creationId xmlns:p14="http://schemas.microsoft.com/office/powerpoint/2010/main" val="305896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173200" y="402992"/>
            <a:ext cx="3801042" cy="1571264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533400" y="9473247"/>
            <a:ext cx="14351455" cy="413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Llais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addysg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bellach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yng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Nghymru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 | </a:t>
            </a:r>
            <a:r>
              <a:rPr lang="en-US" sz="2000" dirty="0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000" dirty="0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3400" y="571500"/>
            <a:ext cx="14989858" cy="1234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  <p:pic>
        <p:nvPicPr>
          <p:cNvPr id="1026" name="Picture 2" descr="CAVC Group - Cardiff and Vale College">
            <a:extLst>
              <a:ext uri="{FF2B5EF4-FFF2-40B4-BE49-F238E27FC236}">
                <a16:creationId xmlns:a16="http://schemas.microsoft.com/office/drawing/2014/main" id="{F40358A5-8F96-62E7-F868-000D41608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00" y="8508999"/>
            <a:ext cx="30099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| Educators wales">
            <a:extLst>
              <a:ext uri="{FF2B5EF4-FFF2-40B4-BE49-F238E27FC236}">
                <a16:creationId xmlns:a16="http://schemas.microsoft.com/office/drawing/2014/main" id="{2773FB4A-4944-FDE8-FAA4-B1A6DE60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498" y="8945117"/>
            <a:ext cx="2718102" cy="9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D18F3A-EE0B-CC0B-A4DE-EBFFE65F4269}"/>
              </a:ext>
            </a:extLst>
          </p:cNvPr>
          <p:cNvSpPr txBox="1"/>
          <p:nvPr/>
        </p:nvSpPr>
        <p:spPr>
          <a:xfrm>
            <a:off x="1649071" y="4214185"/>
            <a:ext cx="14989858" cy="24910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Trafodaeth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Banel</a:t>
            </a:r>
            <a:endParaRPr lang="en-US" sz="3498" dirty="0">
              <a:solidFill>
                <a:srgbClr val="A30F79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</a:pP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Yusuf Ibrahim, Aminur Rahman, Josephine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Grech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Sudhuf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Khan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Panel Discussion</a:t>
            </a: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Yusuf Ibrahim, Aminur Rahman, Josephine Grech &amp; Sudhuf Khan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29D9BAD-68E5-8031-73FB-F0B593ABCE2A}"/>
              </a:ext>
            </a:extLst>
          </p:cNvPr>
          <p:cNvSpPr/>
          <p:nvPr/>
        </p:nvSpPr>
        <p:spPr>
          <a:xfrm>
            <a:off x="14387005" y="1920299"/>
            <a:ext cx="3587237" cy="98015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5121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A30F79"/>
                </a:solidFill>
                <a:latin typeface="League Spartan" panose="00000800000000000000" charset="0"/>
              </a:rPr>
              <a:t>www.menti.com</a:t>
            </a:r>
          </a:p>
          <a:p>
            <a:pPr algn="ctr"/>
            <a:r>
              <a:rPr lang="en-GB" sz="2800" dirty="0">
                <a:solidFill>
                  <a:srgbClr val="512178"/>
                </a:solidFill>
                <a:latin typeface="League Spartan" panose="00000800000000000000" charset="0"/>
              </a:rPr>
              <a:t>47542787</a:t>
            </a:r>
          </a:p>
        </p:txBody>
      </p:sp>
    </p:spTree>
    <p:extLst>
      <p:ext uri="{BB962C8B-B14F-4D97-AF65-F5344CB8AC3E}">
        <p14:creationId xmlns:p14="http://schemas.microsoft.com/office/powerpoint/2010/main" val="313372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173200" y="402992"/>
            <a:ext cx="3801042" cy="1571264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533400" y="9473247"/>
            <a:ext cx="14351455" cy="413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Llais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addysg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bellach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yng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Nghymru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 | </a:t>
            </a:r>
            <a:r>
              <a:rPr lang="en-US" sz="2000" dirty="0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000" dirty="0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3400" y="571500"/>
            <a:ext cx="14989858" cy="1234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  <p:pic>
        <p:nvPicPr>
          <p:cNvPr id="1026" name="Picture 2" descr="CAVC Group - Cardiff and Vale College">
            <a:extLst>
              <a:ext uri="{FF2B5EF4-FFF2-40B4-BE49-F238E27FC236}">
                <a16:creationId xmlns:a16="http://schemas.microsoft.com/office/drawing/2014/main" id="{F40358A5-8F96-62E7-F868-000D41608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00" y="8508999"/>
            <a:ext cx="30099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| Educators wales">
            <a:extLst>
              <a:ext uri="{FF2B5EF4-FFF2-40B4-BE49-F238E27FC236}">
                <a16:creationId xmlns:a16="http://schemas.microsoft.com/office/drawing/2014/main" id="{2773FB4A-4944-FDE8-FAA4-B1A6DE60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498" y="8945117"/>
            <a:ext cx="2718102" cy="9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35D8B7D-17D1-94E6-6B5C-F0A2D3B584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900922"/>
              </p:ext>
            </p:extLst>
          </p:nvPr>
        </p:nvGraphicFramePr>
        <p:xfrm>
          <a:off x="762000" y="2785899"/>
          <a:ext cx="16916400" cy="534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C738CF4-FA06-F4ED-A17C-0DE947F19CCC}"/>
              </a:ext>
            </a:extLst>
          </p:cNvPr>
          <p:cNvSpPr/>
          <p:nvPr/>
        </p:nvSpPr>
        <p:spPr>
          <a:xfrm>
            <a:off x="14387005" y="1920299"/>
            <a:ext cx="3587237" cy="98015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5121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A30F79"/>
                </a:solidFill>
                <a:latin typeface="League Spartan" panose="00000800000000000000" charset="0"/>
              </a:rPr>
              <a:t>www.menti.com</a:t>
            </a:r>
          </a:p>
          <a:p>
            <a:pPr algn="ctr"/>
            <a:r>
              <a:rPr lang="en-GB" sz="2800" dirty="0">
                <a:solidFill>
                  <a:srgbClr val="512178"/>
                </a:solidFill>
                <a:latin typeface="League Spartan" panose="00000800000000000000" charset="0"/>
              </a:rPr>
              <a:t>47542787</a:t>
            </a:r>
          </a:p>
        </p:txBody>
      </p:sp>
    </p:spTree>
    <p:extLst>
      <p:ext uri="{BB962C8B-B14F-4D97-AF65-F5344CB8AC3E}">
        <p14:creationId xmlns:p14="http://schemas.microsoft.com/office/powerpoint/2010/main" val="211811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173200" y="402992"/>
            <a:ext cx="3801042" cy="1571264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533400" y="9473247"/>
            <a:ext cx="14351455" cy="413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Llais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addysg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bellach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yng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Nghymru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 | </a:t>
            </a:r>
            <a:r>
              <a:rPr lang="en-US" sz="2000" dirty="0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000" dirty="0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3400" y="571500"/>
            <a:ext cx="14989858" cy="1234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  <p:pic>
        <p:nvPicPr>
          <p:cNvPr id="1026" name="Picture 2" descr="CAVC Group - Cardiff and Vale College">
            <a:extLst>
              <a:ext uri="{FF2B5EF4-FFF2-40B4-BE49-F238E27FC236}">
                <a16:creationId xmlns:a16="http://schemas.microsoft.com/office/drawing/2014/main" id="{F40358A5-8F96-62E7-F868-000D41608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00" y="8508999"/>
            <a:ext cx="30099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| Educators wales">
            <a:extLst>
              <a:ext uri="{FF2B5EF4-FFF2-40B4-BE49-F238E27FC236}">
                <a16:creationId xmlns:a16="http://schemas.microsoft.com/office/drawing/2014/main" id="{2773FB4A-4944-FDE8-FAA4-B1A6DE60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498" y="8945117"/>
            <a:ext cx="2718102" cy="9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D18F3A-EE0B-CC0B-A4DE-EBFFE65F4269}"/>
              </a:ext>
            </a:extLst>
          </p:cNvPr>
          <p:cNvSpPr txBox="1"/>
          <p:nvPr/>
        </p:nvSpPr>
        <p:spPr>
          <a:xfrm>
            <a:off x="1649071" y="4214185"/>
            <a:ext cx="14989858" cy="24910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Sesiwn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Holi ac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Ateb</a:t>
            </a:r>
            <a:endParaRPr lang="en-US" sz="3498" dirty="0">
              <a:solidFill>
                <a:srgbClr val="A30F79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</a:pP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Yusuf Ibrahim, Aminur Rahman, Josephine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Grech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Sudhuf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Khan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Q&amp;A</a:t>
            </a: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Yusuf Ibrahim, Aminur Rahman, Josephine Grech &amp; Sudhuf Khan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EEFB1D4-6850-3BF7-7C64-73B24E4B3936}"/>
              </a:ext>
            </a:extLst>
          </p:cNvPr>
          <p:cNvSpPr/>
          <p:nvPr/>
        </p:nvSpPr>
        <p:spPr>
          <a:xfrm>
            <a:off x="14387005" y="1920299"/>
            <a:ext cx="3587237" cy="98015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5121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A30F79"/>
                </a:solidFill>
                <a:latin typeface="League Spartan" panose="00000800000000000000" charset="0"/>
              </a:rPr>
              <a:t>www.menti.com</a:t>
            </a:r>
          </a:p>
          <a:p>
            <a:pPr algn="ctr"/>
            <a:r>
              <a:rPr lang="en-GB" sz="2800" dirty="0">
                <a:solidFill>
                  <a:srgbClr val="512178"/>
                </a:solidFill>
                <a:latin typeface="League Spartan" panose="00000800000000000000" charset="0"/>
              </a:rPr>
              <a:t>47542787</a:t>
            </a:r>
          </a:p>
        </p:txBody>
      </p:sp>
    </p:spTree>
    <p:extLst>
      <p:ext uri="{BB962C8B-B14F-4D97-AF65-F5344CB8AC3E}">
        <p14:creationId xmlns:p14="http://schemas.microsoft.com/office/powerpoint/2010/main" val="631048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173200" y="402992"/>
            <a:ext cx="3801042" cy="1571264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533400" y="9473247"/>
            <a:ext cx="14351455" cy="413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Llais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addysg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bellach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yng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Nghymru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 | </a:t>
            </a:r>
            <a:r>
              <a:rPr lang="en-US" sz="2000" dirty="0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000" dirty="0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3400" y="571500"/>
            <a:ext cx="14989858" cy="1234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  <p:pic>
        <p:nvPicPr>
          <p:cNvPr id="1026" name="Picture 2" descr="CAVC Group - Cardiff and Vale College">
            <a:extLst>
              <a:ext uri="{FF2B5EF4-FFF2-40B4-BE49-F238E27FC236}">
                <a16:creationId xmlns:a16="http://schemas.microsoft.com/office/drawing/2014/main" id="{F40358A5-8F96-62E7-F868-000D41608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00" y="8508999"/>
            <a:ext cx="30099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| Educators wales">
            <a:extLst>
              <a:ext uri="{FF2B5EF4-FFF2-40B4-BE49-F238E27FC236}">
                <a16:creationId xmlns:a16="http://schemas.microsoft.com/office/drawing/2014/main" id="{2773FB4A-4944-FDE8-FAA4-B1A6DE60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498" y="8945117"/>
            <a:ext cx="2718102" cy="9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D18F3A-EE0B-CC0B-A4DE-EBFFE65F4269}"/>
              </a:ext>
            </a:extLst>
          </p:cNvPr>
          <p:cNvSpPr txBox="1"/>
          <p:nvPr/>
        </p:nvSpPr>
        <p:spPr>
          <a:xfrm>
            <a:off x="1649071" y="4214185"/>
            <a:ext cx="14989858" cy="24910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Cwricwlwm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Gwrth-hiliaeth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AB</a:t>
            </a:r>
          </a:p>
          <a:p>
            <a:pPr algn="ctr">
              <a:lnSpc>
                <a:spcPts val="4897"/>
              </a:lnSpc>
            </a:pP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Yusuf Ibrahim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FE Anti-Racism Curriculum</a:t>
            </a:r>
          </a:p>
          <a:p>
            <a:pPr algn="ctr"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Yusuf Ibrahim</a:t>
            </a:r>
          </a:p>
        </p:txBody>
      </p:sp>
    </p:spTree>
    <p:extLst>
      <p:ext uri="{BB962C8B-B14F-4D97-AF65-F5344CB8AC3E}">
        <p14:creationId xmlns:p14="http://schemas.microsoft.com/office/powerpoint/2010/main" val="392786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173200" y="402992"/>
            <a:ext cx="3801042" cy="1571264"/>
          </a:xfrm>
          <a:custGeom>
            <a:avLst/>
            <a:gdLst/>
            <a:ahLst/>
            <a:cxnLst/>
            <a:rect l="l" t="t" r="r" b="b"/>
            <a:pathLst>
              <a:path w="5531946" h="2286780">
                <a:moveTo>
                  <a:pt x="0" y="0"/>
                </a:moveTo>
                <a:lnTo>
                  <a:pt x="5531946" y="0"/>
                </a:lnTo>
                <a:lnTo>
                  <a:pt x="5531946" y="2286780"/>
                </a:lnTo>
                <a:lnTo>
                  <a:pt x="0" y="2286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533400" y="9473247"/>
            <a:ext cx="14351455" cy="413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16"/>
              </a:lnSpc>
            </a:pP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Llais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addysg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bellach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yng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</a:t>
            </a:r>
            <a:r>
              <a:rPr lang="en-US" sz="2000" dirty="0" err="1">
                <a:solidFill>
                  <a:srgbClr val="A30F79"/>
                </a:solidFill>
                <a:latin typeface="League Spartan"/>
              </a:rPr>
              <a:t>Nghymru</a:t>
            </a:r>
            <a:r>
              <a:rPr lang="en-US" sz="2000" dirty="0">
                <a:solidFill>
                  <a:srgbClr val="A30F79"/>
                </a:solidFill>
                <a:latin typeface="League Spartan"/>
              </a:rPr>
              <a:t>  | </a:t>
            </a:r>
            <a:r>
              <a:rPr lang="en-US" sz="2000" dirty="0">
                <a:solidFill>
                  <a:srgbClr val="FFFFFF"/>
                </a:solidFill>
                <a:latin typeface="League Spartan"/>
              </a:rPr>
              <a:t> </a:t>
            </a:r>
            <a:r>
              <a:rPr lang="en-US" sz="2000" dirty="0">
                <a:solidFill>
                  <a:srgbClr val="512178"/>
                </a:solidFill>
                <a:latin typeface="League Spartan"/>
              </a:rPr>
              <a:t>The voice of further education in Wales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3400" y="571500"/>
            <a:ext cx="14989858" cy="1234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97"/>
              </a:lnSpc>
            </a:pP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Edrych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tuag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at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Gymru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</a:t>
            </a:r>
            <a:r>
              <a:rPr lang="en-US" sz="3498" dirty="0" err="1">
                <a:solidFill>
                  <a:srgbClr val="A30F79"/>
                </a:solidFill>
                <a:latin typeface="League Spartan Bold"/>
              </a:rPr>
              <a:t>Wrth-hiliol</a:t>
            </a:r>
            <a:r>
              <a:rPr lang="en-US" sz="3498" dirty="0">
                <a:solidFill>
                  <a:srgbClr val="A30F79"/>
                </a:solidFill>
                <a:latin typeface="League Spartan Bold"/>
              </a:rPr>
              <a:t> 2030</a:t>
            </a:r>
            <a:endParaRPr lang="en-US" sz="2400" dirty="0">
              <a:solidFill>
                <a:srgbClr val="A30F79"/>
              </a:solidFill>
              <a:latin typeface="League Spartan Bold"/>
            </a:endParaRPr>
          </a:p>
          <a:p>
            <a:pPr>
              <a:lnSpc>
                <a:spcPts val="4897"/>
              </a:lnSpc>
              <a:spcBef>
                <a:spcPct val="0"/>
              </a:spcBef>
            </a:pPr>
            <a:r>
              <a:rPr lang="en-US" sz="3498" dirty="0">
                <a:solidFill>
                  <a:srgbClr val="512178"/>
                </a:solidFill>
                <a:latin typeface="League Spartan Bold"/>
              </a:rPr>
              <a:t>Looking towards an Anti-Racist Wales 2030</a:t>
            </a:r>
          </a:p>
        </p:txBody>
      </p:sp>
      <p:pic>
        <p:nvPicPr>
          <p:cNvPr id="1026" name="Picture 2" descr="CAVC Group - Cardiff and Vale College">
            <a:extLst>
              <a:ext uri="{FF2B5EF4-FFF2-40B4-BE49-F238E27FC236}">
                <a16:creationId xmlns:a16="http://schemas.microsoft.com/office/drawing/2014/main" id="{F40358A5-8F96-62E7-F868-000D41608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900" y="8508999"/>
            <a:ext cx="30099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| Educators wales">
            <a:extLst>
              <a:ext uri="{FF2B5EF4-FFF2-40B4-BE49-F238E27FC236}">
                <a16:creationId xmlns:a16="http://schemas.microsoft.com/office/drawing/2014/main" id="{2773FB4A-4944-FDE8-FAA4-B1A6DE603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498" y="8945117"/>
            <a:ext cx="2718102" cy="9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07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05E8875740234AAA2F78C0051851F9" ma:contentTypeVersion="16" ma:contentTypeDescription="Create a new document." ma:contentTypeScope="" ma:versionID="2043cc44cc19756601440a4e70c873ff">
  <xsd:schema xmlns:xsd="http://www.w3.org/2001/XMLSchema" xmlns:xs="http://www.w3.org/2001/XMLSchema" xmlns:p="http://schemas.microsoft.com/office/2006/metadata/properties" xmlns:ns3="f4f19886-707f-4bf5-bb35-bf30edd33593" xmlns:ns4="da5822dc-6488-41f0-a444-677f67332700" targetNamespace="http://schemas.microsoft.com/office/2006/metadata/properties" ma:root="true" ma:fieldsID="40c64cab42d72b17bcd0a0a1996e413d" ns3:_="" ns4:_="">
    <xsd:import namespace="f4f19886-707f-4bf5-bb35-bf30edd33593"/>
    <xsd:import namespace="da5822dc-6488-41f0-a444-677f673327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f19886-707f-4bf5-bb35-bf30edd335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822dc-6488-41f0-a444-677f673327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4f19886-707f-4bf5-bb35-bf30edd33593" xsi:nil="true"/>
  </documentManagement>
</p:properties>
</file>

<file path=customXml/itemProps1.xml><?xml version="1.0" encoding="utf-8"?>
<ds:datastoreItem xmlns:ds="http://schemas.openxmlformats.org/officeDocument/2006/customXml" ds:itemID="{9548A1E3-6560-4DB4-A2A6-01453A79B1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0AD829-59EB-4151-8980-EDA450EF6C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f19886-707f-4bf5-bb35-bf30edd33593"/>
    <ds:schemaRef ds:uri="da5822dc-6488-41f0-a444-677f673327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FB4074-1BA6-42D7-B076-280A65901786}">
  <ds:schemaRefs>
    <ds:schemaRef ds:uri="http://schemas.microsoft.com/office/2006/documentManagement/types"/>
    <ds:schemaRef ds:uri="http://purl.org/dc/terms/"/>
    <ds:schemaRef ds:uri="f4f19886-707f-4bf5-bb35-bf30edd33593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a5822dc-6488-41f0-a444-677f6733270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299</Words>
  <Application>Microsoft Office PowerPoint</Application>
  <PresentationFormat>Custom</PresentationFormat>
  <Paragraphs>54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League Spartan</vt:lpstr>
      <vt:lpstr>League Spartan Bold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Holding Slides</dc:title>
  <dc:creator>Elan</dc:creator>
  <cp:lastModifiedBy>Jamie adair</cp:lastModifiedBy>
  <cp:revision>5</cp:revision>
  <dcterms:created xsi:type="dcterms:W3CDTF">2006-08-16T00:00:00Z</dcterms:created>
  <dcterms:modified xsi:type="dcterms:W3CDTF">2023-10-11T11:11:04Z</dcterms:modified>
  <dc:identifier>DAFv0m_LJIs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0x010100B805E8875740234AAA2F78C0051851F9</vt:lpwstr>
  </property>
</Properties>
</file>